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86" r:id="rId3"/>
    <p:sldId id="283" r:id="rId4"/>
    <p:sldId id="265" r:id="rId5"/>
    <p:sldId id="266" r:id="rId6"/>
    <p:sldId id="257" r:id="rId7"/>
    <p:sldId id="287" r:id="rId8"/>
    <p:sldId id="258" r:id="rId9"/>
    <p:sldId id="260" r:id="rId10"/>
    <p:sldId id="267" r:id="rId11"/>
    <p:sldId id="279" r:id="rId12"/>
    <p:sldId id="280" r:id="rId13"/>
    <p:sldId id="271" r:id="rId14"/>
    <p:sldId id="261" r:id="rId15"/>
    <p:sldId id="263" r:id="rId16"/>
    <p:sldId id="262" r:id="rId17"/>
    <p:sldId id="284" r:id="rId18"/>
    <p:sldId id="285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Proxima Nova" panose="020B0604020202020204" charset="0"/>
      <p:regular r:id="rId27"/>
      <p:bold r:id="rId28"/>
      <p:italic r:id="rId29"/>
      <p:boldItalic r:id="rId30"/>
    </p:embeddedFont>
    <p:embeddedFont>
      <p:font typeface="Proxima Nova Rg" panose="020B0604020202020204" charset="0"/>
      <p:regular r:id="rId31"/>
      <p:bold r:id="rId32"/>
      <p:italic r:id="rId33"/>
      <p:boldItalic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9" autoAdjust="0"/>
    <p:restoredTop sz="94504"/>
  </p:normalViewPr>
  <p:slideViewPr>
    <p:cSldViewPr snapToGrid="0">
      <p:cViewPr varScale="1">
        <p:scale>
          <a:sx n="79" d="100"/>
          <a:sy n="79" d="100"/>
        </p:scale>
        <p:origin x="108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035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customXml" Target="../customXml/item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E81FE-807A-4915-A8C6-CC992F0BDFFB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E9230-29F5-47AD-9CC4-DAC65CA3277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87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6632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8150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Gamecode</a:t>
            </a:r>
            <a:r>
              <a:rPr lang="de-AT" dirty="0"/>
              <a:t> wird in der Stunde bekannt gegeben (Live-Game) auch mit allen, die sich ggf. im </a:t>
            </a:r>
            <a:r>
              <a:rPr lang="de-AT" dirty="0" err="1"/>
              <a:t>Distance</a:t>
            </a:r>
            <a:r>
              <a:rPr lang="de-AT" dirty="0"/>
              <a:t>-Learning befinden. Der </a:t>
            </a:r>
            <a:r>
              <a:rPr lang="de-AT" dirty="0" err="1"/>
              <a:t>Gamecode</a:t>
            </a:r>
            <a:r>
              <a:rPr lang="de-AT" dirty="0"/>
              <a:t> kann auch für Hausübungen über die Lernplattform eingepflegt werden.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11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Das Video dauert 9:52 Min. Die folgenden Folien zeigen Bilder, die im Video vorkommen. Die Schritte der Verarbeitung des Mehles werden aufgezeigt.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2502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Zusammenfassung der einzelnen Schritte in der Mühle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88786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Fortsetzung des Überblicks der einzelnen Verarbeitungsschritte in der Mühle.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992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Bei der Überprüfung des Getreidekorns wird von jedem </a:t>
            </a:r>
            <a:r>
              <a:rPr lang="de-AT" dirty="0" err="1"/>
              <a:t>einzlnen</a:t>
            </a:r>
            <a:r>
              <a:rPr lang="de-AT" dirty="0"/>
              <a:t> Korn ein digitales Foto gemacht. Körner, die nicht dem Standard entsprechen, werden aussortiert.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1640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Das Getreidekorn wird 20 – 25 Mal vermahlen. Walzenmühlen bestehen aus Stahl werden am häufigsten eingesetzt. Sie sind am wirtschaftlichsten und effektivsten. Steinmühlen hauptsächlich in der Bio-Produktion (Vollkornmehlproduktion) oder in einer kleinstrukturieren Produktion. Die Steinmühlenvermahlung ist schonender, da niedrigere Temperaturen entstehen =&gt; das Fett des Keimlings wird bei der Vollkornmehlproduktion mitvermahlen. Niedrigere Temperatur sind hier – auch für die enthaltenen Vitamine - schonender.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2725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Die Schale wird vom Kern = Mehlkörper getrennt. So entsteht das sogenannte „Auszugsmehl“ (weißes Mehl = nur Mehlkörper ohne Schalenbestandteile)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282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Das erste ganz feine Mehl wird ausgesiebt, danach wird der Vorgang mehrmals wiederholt.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0756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Ablagern 3-5 Tage, frisch vermahlenes Mehl hat noch nicht seine vollständige enzymatische Wirkung. Abfüllen in Großpackungen z.B. für Bäckereien in 20 kg-Säcken, für Brotindustrie in Silo-LKWs. Abfüllen in 1 kg-Verpackungen für den Lebensmitteleinzelhandel. 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9230-29F5-47AD-9CC4-DAC65CA32770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312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F8E9C-B78A-4A93-B588-C0E6C05E7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6A12A3-9ECC-4655-B03C-CEBEA88DD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6C1E5B-5D62-4091-8E6F-2C042241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678762-2DE6-4B72-84AD-939DCCD1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65C206-DAF9-43DE-A718-0CE02AF9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285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01025-D286-42CF-BAB2-22F66EC9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A98B9D-D3C4-4500-B7FB-099B30DA1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FB9F5E-E21B-4361-9722-FDF1E42C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556E28-F825-4A94-8A31-C8A19BE6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E93A32-5DC4-4C00-AF81-5FDDFA45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377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200289F-E899-4033-A1FA-BB7A0FD93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E21FF62-583E-443B-99AD-5F6B6D160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219D4D-35F6-4A76-8FCF-8AA8E8D5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6201A-02FC-411A-A5C9-1DBF84D8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709CE6-F2BC-40A4-9F57-913F0550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BBA65-A293-4097-B3D1-6C74739A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CD75B7-66CB-4574-97A4-60B9D90EE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43C34A-BCC4-4008-9F32-A9FF9E12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E49747-8072-4AB4-8066-77090C84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CBA8FD-40D0-413D-B6EE-F47FFF17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731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CFE3B-BCB6-408F-AF17-C5A75BF0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95F933-02C9-4041-BB37-3D79ACDB1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28114A-A073-41F4-8C39-A76765F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F5CCEA-124F-42DB-B2D3-87561D65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06CF86-0836-4E30-A9EF-6F343F53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4211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EB754-D157-416C-AC96-0D82AD79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8446C0-4638-4AD7-9B0E-0734CC27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B2014C-FABB-40E0-A5A4-9F091E693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DF508A-DDAE-48AF-9758-49E27588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C6980A-0B7D-4AFA-838A-B261C821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6D0C40-584C-4427-AE62-AD4C886C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142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DD6E2-A403-454D-8C62-117A587F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E3F9C6-6188-40FA-B842-F1ABB1BC4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F2D024-46D6-43E2-8798-6AE693BBC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33620F2-FEC3-498F-8768-25639EAD0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0E47F4-ED39-44C2-9346-FD5796F55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E0D745-26CF-4FE5-8D2F-E4A72A71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CCB37A1-ED70-4C10-8B5F-A0EF69F71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D3A1EC-5211-41EF-B68D-90820747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841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87096-6082-4562-82B6-CE4081AEF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C555E2-E362-4690-BA53-A8AE2E27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BFC88A-FA76-4D7B-9FBA-DD7F38EE3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EE8F47-CBF6-4010-968E-969B5D2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59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68D2E5-A981-4BCB-ABC9-410A35F3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A8B65D-4BF4-44E9-86FE-D04BA3423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15D50-8A6A-4AE6-B7B2-7359BB33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352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52E2E-37C8-409C-BB8D-6500E440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800D28-318F-4F29-9FC6-EC425B6C9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FFBE16-56BD-4F0E-8EDD-26F25D949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185700-57C3-47A8-80F9-2EE7F3F7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74C772-0289-40F6-9028-B2675F5C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9CC9D1-E035-40F7-95FF-8DEE4914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296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49C1B-F632-4A95-8E9C-AC10E9C4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0CEB86A-7675-4FF3-8DEA-C7F09D19C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77A651-86CA-45F0-AFBA-DB2A200D6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88C997-9933-4EF3-AB94-3CE750A6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E9331C-172C-4690-BB22-97DFB5DF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BE0AEA-A84C-481A-8AE7-90CD92A49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464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D0E8DB-33C9-4AC9-8480-CF8F9EC2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ADFFC3-6BC9-4A3C-9817-62DE7B60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2498AE-350C-4CD1-81AD-CF1EB1669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DD9F-119A-49CF-B5B7-FC3DB4CFA611}" type="datetimeFigureOut">
              <a:rPr lang="de-AT" smtClean="0"/>
              <a:t>18.01.2022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F86A69-A787-4A20-BA53-47FD24DCE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5C18F2-2025-454A-914C-D20EBE009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89567-CCAC-429D-ABA0-AA4F446458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113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izizz.com/admin/presentation/61d443c15543fb001d3a5c7b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c1TNfngigrs&amp;list=PLW4dWKdDoGi4KpNruk6462RV9-aVDeUs_&amp;index=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1853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2FFBD6-2397-485E-8467-8B5548775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8109" y="3536945"/>
            <a:ext cx="4996329" cy="2024404"/>
          </a:xfrm>
        </p:spPr>
        <p:txBody>
          <a:bodyPr>
            <a:normAutofit/>
          </a:bodyPr>
          <a:lstStyle/>
          <a:p>
            <a:r>
              <a:rPr lang="de-AT" sz="4400" dirty="0">
                <a:solidFill>
                  <a:srgbClr val="FFFFFF"/>
                </a:solidFill>
                <a:latin typeface="Proxima Nova" panose="02000506030000020004" pitchFamily="2" charset="0"/>
              </a:rPr>
              <a:t>Vom Getreide </a:t>
            </a:r>
            <a:br>
              <a:rPr lang="de-AT" sz="4400" dirty="0">
                <a:solidFill>
                  <a:srgbClr val="FFFFFF"/>
                </a:solidFill>
                <a:latin typeface="Proxima Nova" panose="02000506030000020004" pitchFamily="2" charset="0"/>
              </a:rPr>
            </a:br>
            <a:r>
              <a:rPr lang="de-AT" sz="4400" dirty="0">
                <a:solidFill>
                  <a:srgbClr val="FFFFFF"/>
                </a:solidFill>
                <a:latin typeface="Proxima Nova" panose="02000506030000020004" pitchFamily="2" charset="0"/>
              </a:rPr>
              <a:t>zum Mehl</a:t>
            </a:r>
            <a:br>
              <a:rPr lang="de-AT" sz="4200" dirty="0">
                <a:solidFill>
                  <a:srgbClr val="FFFFFF"/>
                </a:solidFill>
              </a:rPr>
            </a:br>
            <a:endParaRPr lang="de-AT" sz="4200" dirty="0">
              <a:solidFill>
                <a:srgbClr val="FFFF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8CEFBB-C5B7-4A67-849C-067879503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/>
          <a:stretch/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1616A0E-3079-4D0F-8377-9AAB6FC6D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3301" b="-2"/>
          <a:stretch/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919994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6D9E60F-C8F7-444B-AFD3-E1DE124FD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8625" r="1170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A2C66D-D597-49F9-A0E7-DF6A7372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6" y="252919"/>
            <a:ext cx="9088034" cy="1380940"/>
          </a:xfrm>
        </p:spPr>
        <p:txBody>
          <a:bodyPr>
            <a:noAutofit/>
          </a:bodyPr>
          <a:lstStyle/>
          <a:p>
            <a:r>
              <a:rPr lang="de-AT" sz="5400" b="1" dirty="0">
                <a:ln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Proxima Nova Rg"/>
              </a:rPr>
              <a:t>Der Mahlvorgang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DB0A81-61D2-439B-98D8-CA6228F0B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57" y="1633859"/>
            <a:ext cx="5152825" cy="4579751"/>
          </a:xfrm>
        </p:spPr>
        <p:txBody>
          <a:bodyPr anchor="ctr">
            <a:noAutofit/>
          </a:bodyPr>
          <a:lstStyle/>
          <a:p>
            <a:r>
              <a:rPr lang="de-AT" sz="2400" dirty="0">
                <a:solidFill>
                  <a:srgbClr val="000000"/>
                </a:solidFill>
                <a:latin typeface="Proxima Nova Rg"/>
              </a:rPr>
              <a:t>Wird so oft wiederholt, bis der gewünschte Feinheitsgrad erreicht wird.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endParaRPr lang="de-AT" sz="2400" dirty="0">
              <a:solidFill>
                <a:srgbClr val="000000"/>
              </a:solidFill>
              <a:latin typeface="Proxima Nova Rg"/>
            </a:endParaRPr>
          </a:p>
          <a:p>
            <a:r>
              <a:rPr lang="de-AT" sz="2400" dirty="0">
                <a:solidFill>
                  <a:srgbClr val="000000"/>
                </a:solidFill>
                <a:latin typeface="Proxima Nova Rg"/>
              </a:rPr>
              <a:t>Vermahlungsvorgang besteht aus 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10 bis 20 Zerkleinerungsstufen.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endParaRPr lang="de-AT" sz="2400" dirty="0">
              <a:solidFill>
                <a:srgbClr val="000000"/>
              </a:solidFill>
              <a:latin typeface="Proxima Nova Rg"/>
            </a:endParaRPr>
          </a:p>
          <a:p>
            <a:r>
              <a:rPr lang="de-AT" sz="2400" dirty="0">
                <a:solidFill>
                  <a:srgbClr val="000000"/>
                </a:solidFill>
                <a:latin typeface="Proxima Nova Rg"/>
              </a:rPr>
              <a:t>So entstehen:</a:t>
            </a:r>
          </a:p>
          <a:p>
            <a:pPr marL="0" indent="0">
              <a:buNone/>
            </a:pPr>
            <a:r>
              <a:rPr lang="de-AT" sz="2400" dirty="0">
                <a:solidFill>
                  <a:srgbClr val="000000"/>
                </a:solidFill>
                <a:latin typeface="Proxima Nova Rg"/>
              </a:rPr>
              <a:t>=&gt; Kleie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=&gt; Schrote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=&gt; Grieße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=&gt; Mehle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E6BB34E-F821-43C7-BA6B-18BB10CF0C86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16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F21F9276-637F-42E2-9A0E-212B04E36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134" b="79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97B395-9E4D-4DEA-B4FC-ACA01B0C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Sieben des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gemahlenen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Mehles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 (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Plansichter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69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C33DFF-F77F-42F6-9FB7-281BD59AA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3" r="-1" b="29696"/>
          <a:stretch/>
        </p:blipFill>
        <p:spPr>
          <a:xfrm>
            <a:off x="320040" y="366998"/>
            <a:ext cx="11548872" cy="41205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FD7B1A-FB52-475E-B3C1-48E69C3F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 fontScale="90000"/>
          </a:bodyPr>
          <a:lstStyle/>
          <a:p>
            <a:r>
              <a:rPr lang="de-AT" sz="2600" dirty="0">
                <a:solidFill>
                  <a:schemeClr val="bg1"/>
                </a:solidFill>
                <a:latin typeface="Proxima Nova Rg"/>
              </a:rPr>
              <a:t>Ablagern des Mehles – Abfüllen/Verpacken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E3AA96-F438-4CFC-A598-BC1BE3E70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r>
              <a:rPr lang="de-AT" sz="1700" dirty="0">
                <a:solidFill>
                  <a:schemeClr val="bg1"/>
                </a:solidFill>
                <a:latin typeface="Proxima Nova Rg"/>
              </a:rPr>
              <a:t>Ablagern: Damit sich die Enzyme des Mehles gut entwickeln können.</a:t>
            </a:r>
            <a:br>
              <a:rPr lang="de-AT" sz="1700" dirty="0">
                <a:solidFill>
                  <a:schemeClr val="bg1"/>
                </a:solidFill>
                <a:latin typeface="Proxima Nova Rg"/>
              </a:rPr>
            </a:br>
            <a:endParaRPr lang="de-AT" sz="1700" dirty="0">
              <a:solidFill>
                <a:schemeClr val="bg1"/>
              </a:solidFill>
              <a:latin typeface="Proxima Nova Rg"/>
            </a:endParaRPr>
          </a:p>
          <a:p>
            <a:r>
              <a:rPr lang="de-AT" sz="1700" dirty="0">
                <a:solidFill>
                  <a:schemeClr val="bg1"/>
                </a:solidFill>
                <a:latin typeface="Proxima Nova Rg"/>
              </a:rPr>
              <a:t>Abfüllen</a:t>
            </a:r>
          </a:p>
        </p:txBody>
      </p:sp>
    </p:spTree>
    <p:extLst>
      <p:ext uri="{BB962C8B-B14F-4D97-AF65-F5344CB8AC3E}">
        <p14:creationId xmlns:p14="http://schemas.microsoft.com/office/powerpoint/2010/main" val="3814780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F6B45D-642D-4A22-9C69-ED0D683E0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1" r="-1" b="256"/>
          <a:stretch/>
        </p:blipFill>
        <p:spPr>
          <a:xfrm>
            <a:off x="6096000" y="853550"/>
            <a:ext cx="6007915" cy="4406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F3AB18-7D89-4122-B7F0-F3A3ADD3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777" y="512372"/>
            <a:ext cx="3948269" cy="8821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 err="1">
                <a:solidFill>
                  <a:srgbClr val="000000"/>
                </a:solidFill>
                <a:latin typeface="Proxima Nova Rg"/>
              </a:rPr>
              <a:t>Mehl</a:t>
            </a:r>
            <a:endParaRPr lang="en-US" sz="4800" b="1" dirty="0">
              <a:solidFill>
                <a:srgbClr val="000000"/>
              </a:solidFill>
              <a:latin typeface="Proxima Nova Rg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ACCF09-DF9F-4947-94B3-60308095B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75" y="1355946"/>
            <a:ext cx="5412725" cy="44060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  <a:t>Das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Proxima Nova Rg"/>
              </a:rPr>
              <a:t>feinste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Proxima Nova Rg"/>
              </a:rPr>
              <a:t>Erzeugnis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Proxima Nova Rg"/>
              </a:rPr>
              <a:t>ist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  <a:t> das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Proxima Nova Rg"/>
              </a:rPr>
              <a:t>pulver-förmige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Proxima Nova Rg"/>
              </a:rPr>
              <a:t>glatte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Proxima Nova Rg"/>
              </a:rPr>
              <a:t>Mehl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  <a:t>.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</a:br>
            <a:endParaRPr lang="en-US" sz="2400" b="0" i="0" dirty="0">
              <a:solidFill>
                <a:srgbClr val="000000"/>
              </a:solidFill>
              <a:effectLst/>
              <a:latin typeface="Proxima Nova Rg"/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accent6"/>
                </a:solidFill>
                <a:latin typeface="Proxima Nova Rg"/>
              </a:rPr>
              <a:t>Unterscheidung</a:t>
            </a:r>
            <a:r>
              <a:rPr lang="en-US" sz="2400" b="1" dirty="0">
                <a:solidFill>
                  <a:schemeClr val="accent6"/>
                </a:solidFill>
                <a:latin typeface="Proxima Nova Rg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Proxima Nova Rg"/>
              </a:rPr>
              <a:t>nach</a:t>
            </a:r>
            <a:r>
              <a:rPr lang="en-US" sz="2400" b="1" dirty="0">
                <a:solidFill>
                  <a:schemeClr val="accent6"/>
                </a:solidFill>
                <a:latin typeface="Proxima Nova Rg"/>
              </a:rPr>
              <a:t>: 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Proxima Nova Rg"/>
              </a:rPr>
              <a:t>Feinheitsgrad</a:t>
            </a:r>
            <a:r>
              <a:rPr lang="en-US" sz="2400" dirty="0">
                <a:solidFill>
                  <a:srgbClr val="000000"/>
                </a:solidFill>
                <a:latin typeface="Proxima Nova Rg"/>
              </a:rPr>
              <a:t> 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Proxima Nova Rg"/>
              </a:rPr>
              <a:t>Helligkeit</a:t>
            </a:r>
            <a:r>
              <a:rPr lang="en-US" sz="2400" dirty="0">
                <a:solidFill>
                  <a:srgbClr val="000000"/>
                </a:solidFill>
                <a:latin typeface="Proxima Nova Rg"/>
              </a:rPr>
              <a:t> und 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Proxima Nova Rg"/>
              </a:rPr>
              <a:t>Mehlaschegehalt</a:t>
            </a:r>
            <a:r>
              <a:rPr lang="en-US" sz="2400" dirty="0">
                <a:solidFill>
                  <a:srgbClr val="000000"/>
                </a:solidFill>
                <a:latin typeface="Proxima Nova Rg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roxima Nova Rg"/>
              </a:rPr>
              <a:t>nach</a:t>
            </a:r>
            <a:r>
              <a:rPr lang="en-US" sz="2400" dirty="0">
                <a:solidFill>
                  <a:srgbClr val="000000"/>
                </a:solidFill>
                <a:latin typeface="Proxima Nova Rg"/>
              </a:rPr>
              <a:t> den </a:t>
            </a:r>
            <a:r>
              <a:rPr lang="en-US" sz="2400" dirty="0" err="1">
                <a:solidFill>
                  <a:srgbClr val="000000"/>
                </a:solidFill>
                <a:latin typeface="Proxima Nova Rg"/>
              </a:rPr>
              <a:t>gesetzlich</a:t>
            </a:r>
            <a:r>
              <a:rPr lang="en-US" sz="2400" dirty="0">
                <a:solidFill>
                  <a:srgbClr val="000000"/>
                </a:solidFill>
                <a:latin typeface="Proxima Nova Rg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roxima Nova Rg"/>
              </a:rPr>
              <a:t>festgelegten</a:t>
            </a:r>
            <a:r>
              <a:rPr lang="en-US" sz="2400" dirty="0">
                <a:solidFill>
                  <a:srgbClr val="000000"/>
                </a:solidFill>
                <a:latin typeface="Proxima Nova Rg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Proxima Nova Rg"/>
              </a:rPr>
              <a:t>Mehltypen</a:t>
            </a:r>
            <a:r>
              <a:rPr lang="en-US" sz="2400" dirty="0">
                <a:solidFill>
                  <a:srgbClr val="000000"/>
                </a:solidFill>
                <a:latin typeface="Proxima Nova Rg"/>
              </a:rPr>
              <a:t>.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Proxima Nova Rg"/>
              </a:rPr>
            </a:br>
            <a:endParaRPr lang="en-US" sz="2400" b="0" i="0" dirty="0">
              <a:solidFill>
                <a:srgbClr val="000000"/>
              </a:solidFill>
              <a:effectLst/>
              <a:latin typeface="Proxima Nova Rg"/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CC667E9-A16B-4031-A913-2F55BF74A59B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3332DAD-673F-4385-942F-368694C28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2980" r="1734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C6C8D6-7220-4233-8B81-6D57D991A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9" y="1900667"/>
            <a:ext cx="5829299" cy="4014357"/>
          </a:xfrm>
        </p:spPr>
        <p:txBody>
          <a:bodyPr anchor="ctr">
            <a:normAutofit fontScale="92500" lnSpcReduction="20000"/>
          </a:bodyPr>
          <a:lstStyle/>
          <a:p>
            <a:r>
              <a:rPr lang="de-AT" sz="2400" b="1" dirty="0">
                <a:solidFill>
                  <a:srgbClr val="000000"/>
                </a:solidFill>
                <a:latin typeface="Proxima Nova Rg"/>
              </a:rPr>
              <a:t>Grund der Zugabe: </a:t>
            </a:r>
            <a:br>
              <a:rPr lang="de-AT" sz="2400" b="1" dirty="0">
                <a:solidFill>
                  <a:srgbClr val="000000"/>
                </a:solidFill>
                <a:latin typeface="Proxima Nova Rg"/>
              </a:rPr>
            </a:b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=&gt; Backeigenschaft des Mehles kann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      verbessert werden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=&gt; Maschinenfreundlichkeit </a:t>
            </a:r>
          </a:p>
          <a:p>
            <a:pPr marL="0" indent="0">
              <a:buNone/>
            </a:pP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endParaRPr lang="de-AT" sz="2400" dirty="0">
              <a:solidFill>
                <a:srgbClr val="000000"/>
              </a:solidFill>
              <a:latin typeface="Proxima Nova Rg"/>
            </a:endParaRPr>
          </a:p>
          <a:p>
            <a:r>
              <a:rPr lang="de-AT" sz="2400" dirty="0">
                <a:solidFill>
                  <a:srgbClr val="000000"/>
                </a:solidFill>
                <a:latin typeface="Proxima Nova Rg"/>
              </a:rPr>
              <a:t>In Österreich finden Mehlzusatzstoffe in Haushaltsmehlen kaum Anwendung, da 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die Getreiderohstoffe qualitativ sehr hochwertig sind.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endParaRPr lang="de-AT" sz="2400" dirty="0">
              <a:solidFill>
                <a:srgbClr val="000000"/>
              </a:solidFill>
              <a:latin typeface="Proxima Nova Rg"/>
            </a:endParaRPr>
          </a:p>
          <a:p>
            <a:r>
              <a:rPr lang="de-AT" sz="2400" dirty="0">
                <a:solidFill>
                  <a:srgbClr val="000000"/>
                </a:solidFill>
                <a:latin typeface="Proxima Nova Rg"/>
              </a:rPr>
              <a:t>Einsatz bei Mehlen für Bäcker und Konditoren 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r>
              <a:rPr lang="de-AT" sz="2400" dirty="0">
                <a:solidFill>
                  <a:srgbClr val="000000"/>
                </a:solidFill>
                <a:latin typeface="Proxima Nova Rg"/>
              </a:rPr>
              <a:t>möglich.</a:t>
            </a:r>
          </a:p>
          <a:p>
            <a:endParaRPr lang="de-AT" sz="1700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9427541-E8CC-4D2A-8B95-C2E32334F529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D40E20F-21B8-6C46-904D-37D9CDC9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800" b="1" dirty="0">
                <a:solidFill>
                  <a:srgbClr val="000000"/>
                </a:solidFill>
                <a:latin typeface="Proxima Nova Rg"/>
              </a:rPr>
              <a:t>Mehlzusatzstoffe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23794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A90F144-47EE-4E9B-B86B-3C4D8B77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785" r="1428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464906-89D8-4C2E-B7FE-9FFB88095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2"/>
            <a:ext cx="5148128" cy="4109607"/>
          </a:xfrm>
        </p:spPr>
        <p:txBody>
          <a:bodyPr anchor="ctr">
            <a:noAutofit/>
          </a:bodyPr>
          <a:lstStyle/>
          <a:p>
            <a:r>
              <a:rPr lang="de-AT" sz="2400" dirty="0">
                <a:solidFill>
                  <a:srgbClr val="000000"/>
                </a:solidFill>
                <a:latin typeface="Proxima Nova Rg"/>
              </a:rPr>
              <a:t>Ascorbinsäure zersetzt sich beim Backen (= nicht hitzestabil), daher muss es bei Backwaren, wie z.B. Semmeln nicht angegeben werden.</a:t>
            </a: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br>
              <a:rPr lang="de-AT" sz="2400" dirty="0">
                <a:solidFill>
                  <a:srgbClr val="000000"/>
                </a:solidFill>
                <a:latin typeface="Proxima Nova Rg"/>
              </a:rPr>
            </a:br>
            <a:endParaRPr lang="de-AT" sz="2400" dirty="0">
              <a:solidFill>
                <a:srgbClr val="000000"/>
              </a:solidFill>
              <a:latin typeface="Proxima Nova Rg"/>
            </a:endParaRPr>
          </a:p>
          <a:p>
            <a:r>
              <a:rPr lang="de-AT" sz="2400" dirty="0" err="1">
                <a:solidFill>
                  <a:srgbClr val="000000"/>
                </a:solidFill>
                <a:latin typeface="Proxima Nova Rg"/>
              </a:rPr>
              <a:t>Malzmehl</a:t>
            </a:r>
            <a:r>
              <a:rPr lang="de-AT" sz="2400" dirty="0">
                <a:solidFill>
                  <a:srgbClr val="000000"/>
                </a:solidFill>
                <a:latin typeface="Proxima Nova Rg"/>
              </a:rPr>
              <a:t> darf ohne Kennzeichnung eingesetzt werden, da es sich hier um einen getreideeigenen Inhaltsstoff handelt.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93285D-2B7D-4771-9384-8120E4B8A291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77A2C4C-5F27-2340-A9E6-A990F7E5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800" b="1" dirty="0">
                <a:solidFill>
                  <a:srgbClr val="000000"/>
                </a:solidFill>
                <a:latin typeface="Proxima Nova Rg"/>
              </a:rPr>
              <a:t>Mehlzusatzstoffe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11782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1A3F42-9341-4CD7-9BF2-9E4E36636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676" r="24571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599CC9-95CA-4596-8E84-40DAF1E1F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85" y="1625216"/>
            <a:ext cx="5900603" cy="4823209"/>
          </a:xfrm>
        </p:spPr>
        <p:txBody>
          <a:bodyPr anchor="ctr">
            <a:normAutofit lnSpcReduction="10000"/>
          </a:bodyPr>
          <a:lstStyle/>
          <a:p>
            <a:r>
              <a:rPr lang="de-AT" sz="2200" dirty="0">
                <a:solidFill>
                  <a:srgbClr val="000000"/>
                </a:solidFill>
                <a:latin typeface="Proxima Nova Rg"/>
              </a:rPr>
              <a:t>Mehlzusatzstoffe werden in Österreich vorwiegend bei Mehlen von Bäckereien 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und Konditoreien zugesetzt: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=&gt; Ascorbinsäure zur Beschleunigung 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     der Mehlreife, Haltbarkeit und 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     Verbesserung der Backeigenschaften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=&gt; </a:t>
            </a:r>
            <a:r>
              <a:rPr lang="de-AT" sz="2200" dirty="0" err="1">
                <a:solidFill>
                  <a:srgbClr val="000000"/>
                </a:solidFill>
                <a:latin typeface="Proxima Nova Rg"/>
              </a:rPr>
              <a:t>Malzmehl</a:t>
            </a:r>
            <a:r>
              <a:rPr lang="de-AT" sz="2200" dirty="0">
                <a:solidFill>
                  <a:srgbClr val="000000"/>
                </a:solidFill>
                <a:latin typeface="Proxima Nova Rg"/>
              </a:rPr>
              <a:t> = getreideeigener Inhaltsstoff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=&gt; Malzextrakte, Enzympräparate,  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     Aminosäuren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=&gt; Bleichende Zusätze, wie z.B. Chlor sind </a:t>
            </a:r>
            <a:br>
              <a:rPr lang="de-AT" sz="2200" dirty="0">
                <a:solidFill>
                  <a:srgbClr val="000000"/>
                </a:solidFill>
                <a:latin typeface="Proxima Nova Rg"/>
              </a:rPr>
            </a:br>
            <a:r>
              <a:rPr lang="de-AT" sz="2200" dirty="0">
                <a:solidFill>
                  <a:srgbClr val="000000"/>
                </a:solidFill>
                <a:latin typeface="Proxima Nova Rg"/>
              </a:rPr>
              <a:t>     in Österreich NICHT erlaubt.</a:t>
            </a:r>
            <a:br>
              <a:rPr lang="de-AT" sz="2000" dirty="0">
                <a:solidFill>
                  <a:srgbClr val="000000"/>
                </a:solidFill>
                <a:latin typeface="Proxima Nova Rg"/>
              </a:rPr>
            </a:br>
            <a:endParaRPr lang="de-AT" sz="2000" dirty="0">
              <a:solidFill>
                <a:srgbClr val="000000"/>
              </a:solidFill>
              <a:latin typeface="Proxima Nova Rg"/>
            </a:endParaRPr>
          </a:p>
          <a:p>
            <a:pPr marL="0" indent="0">
              <a:buNone/>
            </a:pPr>
            <a:endParaRPr lang="de-AT" sz="1700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98AD03E-F068-44BE-857E-1C7BE01FABB3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CA6B86C-E0FB-6944-9F55-A946E972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800" b="1" dirty="0">
                <a:solidFill>
                  <a:srgbClr val="000000"/>
                </a:solidFill>
                <a:latin typeface="Proxima Nova Rg"/>
              </a:rPr>
              <a:t>Mehlzusatzstoffe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50366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22F3D0C-C038-405F-9829-0A1D4F2A7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99" y="2951171"/>
            <a:ext cx="3755936" cy="26829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F94257-5CB7-4A08-A109-A7E89415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230" y="883536"/>
            <a:ext cx="5006502" cy="1325563"/>
          </a:xfrm>
        </p:spPr>
        <p:txBody>
          <a:bodyPr>
            <a:noAutofit/>
          </a:bodyPr>
          <a:lstStyle/>
          <a:p>
            <a:pPr algn="r"/>
            <a:r>
              <a:rPr lang="de-AT" sz="6000" b="1" dirty="0">
                <a:solidFill>
                  <a:schemeClr val="accent6"/>
                </a:solidFill>
                <a:latin typeface="Proxima Nova Rg"/>
              </a:rPr>
              <a:t>Wiederhole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ECDC77-F176-4AC4-A121-3C5EB7CB86C8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31C68B8-B011-4B52-8872-0D9FA0ED9A21}"/>
              </a:ext>
            </a:extLst>
          </p:cNvPr>
          <p:cNvSpPr txBox="1"/>
          <p:nvPr/>
        </p:nvSpPr>
        <p:spPr>
          <a:xfrm>
            <a:off x="5685870" y="2033861"/>
            <a:ext cx="96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b="1" dirty="0">
                <a:latin typeface="Proxima Nova Rg"/>
              </a:rPr>
              <a:t>nun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32AC08-A601-47A1-8E9F-ACF26D0CCF43}"/>
              </a:ext>
            </a:extLst>
          </p:cNvPr>
          <p:cNvSpPr txBox="1"/>
          <p:nvPr/>
        </p:nvSpPr>
        <p:spPr>
          <a:xfrm>
            <a:off x="6166830" y="2380098"/>
            <a:ext cx="96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b="1" dirty="0">
                <a:latin typeface="Proxima Nova Rg"/>
              </a:rPr>
              <a:t>dein</a:t>
            </a:r>
            <a:endParaRPr lang="de-AT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6255DCD-E041-430E-9E29-32F12A706D9A}"/>
              </a:ext>
            </a:extLst>
          </p:cNvPr>
          <p:cNvSpPr txBox="1"/>
          <p:nvPr/>
        </p:nvSpPr>
        <p:spPr>
          <a:xfrm>
            <a:off x="4100208" y="2564764"/>
            <a:ext cx="3589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6000" b="1" dirty="0">
                <a:solidFill>
                  <a:schemeClr val="accent2">
                    <a:lumMod val="75000"/>
                  </a:schemeClr>
                </a:solidFill>
                <a:latin typeface="Proxima Nova Rg"/>
              </a:rPr>
              <a:t>Wi</a:t>
            </a:r>
            <a:r>
              <a:rPr lang="de-AT" sz="6000" b="1" dirty="0">
                <a:solidFill>
                  <a:schemeClr val="accent6"/>
                </a:solidFill>
                <a:latin typeface="Proxima Nova Rg"/>
              </a:rPr>
              <a:t>ss</a:t>
            </a:r>
            <a:r>
              <a:rPr lang="de-AT" sz="6000" b="1" dirty="0">
                <a:solidFill>
                  <a:schemeClr val="accent2">
                    <a:lumMod val="75000"/>
                  </a:schemeClr>
                </a:solidFill>
                <a:latin typeface="Proxima Nova Rg"/>
              </a:rPr>
              <a:t>en</a:t>
            </a:r>
            <a:endParaRPr lang="de-AT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8BC5BB6-2BF1-4B78-A773-609E7A93D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38" r="-1" b="1529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AA8BBE-C5CC-44B1-9B6A-A2536C492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de-AT" sz="3600" b="1">
                <a:latin typeface="Proxima Nova Rg"/>
              </a:rPr>
              <a:t>Wiederhole nun dein Wissen</a:t>
            </a:r>
            <a:endParaRPr lang="de-AT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7FB20F-B1D7-4AF0-8B3E-B305C55B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800" dirty="0" err="1">
                <a:latin typeface="Proxima Nova Rg"/>
              </a:rPr>
              <a:t>Quizizz-Lesson</a:t>
            </a:r>
            <a:r>
              <a:rPr lang="de-AT" sz="1800" dirty="0">
                <a:latin typeface="Proxima Nova Rg"/>
              </a:rPr>
              <a:t> – vom Getreide zum Mehl</a:t>
            </a:r>
          </a:p>
          <a:p>
            <a:pPr marL="0" indent="0">
              <a:buNone/>
            </a:pPr>
            <a:endParaRPr lang="de-AT" sz="1800" dirty="0">
              <a:latin typeface="Proxima Nova Rg"/>
            </a:endParaRPr>
          </a:p>
          <a:p>
            <a:pPr marL="0" indent="0">
              <a:buNone/>
            </a:pPr>
            <a:r>
              <a:rPr lang="de-AT" sz="1800" dirty="0">
                <a:solidFill>
                  <a:schemeClr val="accent2"/>
                </a:solidFill>
                <a:latin typeface="Proxima Nova Rg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https://quizizz.com/admin/presentation/61d443c15543fb001d3a5c7b</a:t>
            </a:r>
            <a:endParaRPr lang="de-AT" sz="1800" dirty="0">
              <a:solidFill>
                <a:schemeClr val="accent2"/>
              </a:solidFill>
              <a:latin typeface="Proxima Nova Rg"/>
            </a:endParaRPr>
          </a:p>
          <a:p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405982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275DD-B0CD-4394-8060-F9FBEA685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485" y="27905"/>
            <a:ext cx="1549939" cy="1325563"/>
          </a:xfrm>
        </p:spPr>
        <p:txBody>
          <a:bodyPr>
            <a:normAutofit/>
          </a:bodyPr>
          <a:lstStyle/>
          <a:p>
            <a:r>
              <a:rPr lang="de-AT" sz="5400" b="1" dirty="0">
                <a:solidFill>
                  <a:schemeClr val="bg1"/>
                </a:solidFill>
                <a:latin typeface="Proxima Nova Rg"/>
              </a:rPr>
              <a:t>Wie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BA1C0C-5B21-4DC5-8FAA-EFDC88B05B0C}"/>
              </a:ext>
            </a:extLst>
          </p:cNvPr>
          <p:cNvSpPr txBox="1"/>
          <p:nvPr/>
        </p:nvSpPr>
        <p:spPr>
          <a:xfrm>
            <a:off x="5859071" y="901699"/>
            <a:ext cx="127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  <a:latin typeface="Proxima Nova" panose="02000506030000020004" pitchFamily="2" charset="0"/>
              </a:rPr>
              <a:t>wird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D6B4979-6D4A-425D-A83A-F6E1EDEDC887}"/>
              </a:ext>
            </a:extLst>
          </p:cNvPr>
          <p:cNvSpPr txBox="1"/>
          <p:nvPr/>
        </p:nvSpPr>
        <p:spPr>
          <a:xfrm>
            <a:off x="6676194" y="1424919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  <a:latin typeface="Proxima Nova" panose="02000506030000020004" pitchFamily="2" charset="0"/>
              </a:rPr>
              <a:t>aus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41397AE-D97F-49B1-8CD4-128A674178F1}"/>
              </a:ext>
            </a:extLst>
          </p:cNvPr>
          <p:cNvSpPr txBox="1"/>
          <p:nvPr/>
        </p:nvSpPr>
        <p:spPr>
          <a:xfrm>
            <a:off x="5392454" y="2552261"/>
            <a:ext cx="589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600" b="1" dirty="0">
                <a:ln w="19050">
                  <a:solidFill>
                    <a:schemeClr val="bg1"/>
                  </a:solidFill>
                </a:ln>
                <a:solidFill>
                  <a:srgbClr val="855529"/>
                </a:solidFill>
                <a:latin typeface="Proxima Nova Rg"/>
              </a:rPr>
              <a:t>Getreide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E6093EB-A793-495A-9424-E1B10CE522AD}"/>
              </a:ext>
            </a:extLst>
          </p:cNvPr>
          <p:cNvSpPr txBox="1"/>
          <p:nvPr/>
        </p:nvSpPr>
        <p:spPr>
          <a:xfrm>
            <a:off x="7590593" y="4298501"/>
            <a:ext cx="43413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0" b="1" dirty="0">
                <a:ln>
                  <a:solidFill>
                    <a:srgbClr val="855529"/>
                  </a:solidFill>
                </a:ln>
                <a:solidFill>
                  <a:schemeClr val="bg1"/>
                </a:solidFill>
                <a:latin typeface="Proxima Nova" panose="02000506030000020004" pitchFamily="2" charset="0"/>
              </a:rPr>
              <a:t>Mehl?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BB99AE-2F56-1F48-B7CF-5B2D9A3BF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6" y="5069304"/>
            <a:ext cx="1417419" cy="14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814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D0B2F-5D4C-4D68-A8BB-A55EB4AB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765"/>
            <a:ext cx="10515600" cy="1634247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>
                <a:latin typeface="Proxima Nova Rg"/>
              </a:rPr>
              <a:t>Du hast bereits das Video</a:t>
            </a:r>
            <a:br>
              <a:rPr lang="de-AT" dirty="0">
                <a:latin typeface="Proxima Nova Rg"/>
              </a:rPr>
            </a:br>
            <a:r>
              <a:rPr lang="de-AT" dirty="0">
                <a:latin typeface="Proxima Nova Rg"/>
              </a:rPr>
              <a:t>„Dem Mehl auf der Spur“ gesehen.</a:t>
            </a:r>
            <a:br>
              <a:rPr lang="de-AT" dirty="0">
                <a:latin typeface="Proxima Nova Rg"/>
              </a:rPr>
            </a:br>
            <a:br>
              <a:rPr lang="de-AT" dirty="0">
                <a:latin typeface="Proxima Nova Rg"/>
              </a:rPr>
            </a:br>
            <a:r>
              <a:rPr lang="de-AT" dirty="0">
                <a:latin typeface="Proxima Nova Rg"/>
              </a:rPr>
              <a:t> Wiederhole nun die Schritte vom Getreide zum Mehl </a:t>
            </a:r>
            <a:br>
              <a:rPr lang="de-AT" dirty="0">
                <a:latin typeface="Proxima Nova Rg"/>
              </a:rPr>
            </a:br>
            <a:endParaRPr lang="de-AT" sz="800" dirty="0">
              <a:latin typeface="Proxima Nova Rg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342F82E-5225-457E-BE11-654391ED9723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8E7C4C-C65F-423D-93E5-CE0FFF11E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94" y="681037"/>
            <a:ext cx="563929" cy="754445"/>
          </a:xfrm>
          <a:prstGeom prst="rect">
            <a:avLst/>
          </a:prstGeom>
        </p:spPr>
      </p:pic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5668984D-65C4-45AC-ACC7-8F217C0F0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824" y="3428262"/>
            <a:ext cx="5686351" cy="31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20D8E86-18D8-49AD-A9D9-312937378C02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C8D7B78-AE8F-441E-A7B3-887520B71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6" y="379427"/>
            <a:ext cx="11115186" cy="6254738"/>
          </a:xfrm>
        </p:spPr>
      </p:pic>
    </p:spTree>
    <p:extLst>
      <p:ext uri="{BB962C8B-B14F-4D97-AF65-F5344CB8AC3E}">
        <p14:creationId xmlns:p14="http://schemas.microsoft.com/office/powerpoint/2010/main" val="16657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ADEC2FC-B4E1-4184-BB6C-C8554E81B3C5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7387A3F-DCDC-4219-A8F4-610F96AD0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4" y="294755"/>
            <a:ext cx="11139624" cy="6268489"/>
          </a:xfrm>
        </p:spPr>
      </p:pic>
    </p:spTree>
    <p:extLst>
      <p:ext uri="{BB962C8B-B14F-4D97-AF65-F5344CB8AC3E}">
        <p14:creationId xmlns:p14="http://schemas.microsoft.com/office/powerpoint/2010/main" val="8591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B6140E0-F42F-4D62-AB57-5B9A5583E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5D75F5-368B-4D4F-B790-7B2BFC88C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de-AT" sz="4000" dirty="0">
                <a:latin typeface="Proxima Nova" panose="02000506030000020004" pitchFamily="2" charset="0"/>
              </a:rPr>
              <a:t>Überprüfung</a:t>
            </a:r>
            <a:r>
              <a:rPr lang="en-US" sz="4000" dirty="0">
                <a:latin typeface="Proxima Nova" panose="02000506030000020004" pitchFamily="2" charset="0"/>
              </a:rPr>
              <a:t> der </a:t>
            </a:r>
            <a:r>
              <a:rPr lang="en-US" sz="4000" dirty="0" err="1">
                <a:latin typeface="Proxima Nova" panose="02000506030000020004" pitchFamily="2" charset="0"/>
              </a:rPr>
              <a:t>Qualität</a:t>
            </a:r>
            <a:endParaRPr lang="en-US" sz="4000" dirty="0">
              <a:latin typeface="Proxima Nova" panose="02000506030000020004" pitchFamily="2" charset="0"/>
            </a:endParaRP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EF1F2FD-C820-4E7C-B268-13803DFD1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93" y="540515"/>
            <a:ext cx="9982038" cy="5617093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D6D1D4C-45A1-4BA2-AD36-74BC23295EA7}"/>
              </a:ext>
            </a:extLst>
          </p:cNvPr>
          <p:cNvSpPr/>
          <p:nvPr/>
        </p:nvSpPr>
        <p:spPr>
          <a:xfrm rot="5400000">
            <a:off x="-3210376" y="3210374"/>
            <a:ext cx="6856528" cy="435777"/>
          </a:xfrm>
          <a:prstGeom prst="rect">
            <a:avLst/>
          </a:prstGeom>
          <a:solidFill>
            <a:srgbClr val="A2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de-AT" cap="all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3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77CDE45-E3D4-4950-A35D-0B3ED022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9481" y="4312159"/>
            <a:ext cx="5109005" cy="1777829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de-AT" sz="3600" b="1" dirty="0">
                <a:solidFill>
                  <a:schemeClr val="accent6"/>
                </a:solidFill>
                <a:latin typeface="Proxima Nova" panose="02000506030000020004" pitchFamily="2" charset="0"/>
              </a:rPr>
              <a:t>Walzenmühle</a:t>
            </a:r>
            <a:r>
              <a:rPr lang="de-AT" sz="3600" dirty="0">
                <a:latin typeface="Proxima Nova" panose="02000506030000020004" pitchFamily="2" charset="0"/>
              </a:rPr>
              <a:t> </a:t>
            </a:r>
            <a:r>
              <a:rPr lang="de-AT" sz="3600" b="1" dirty="0">
                <a:solidFill>
                  <a:schemeClr val="accent2">
                    <a:lumMod val="75000"/>
                  </a:schemeClr>
                </a:solidFill>
                <a:latin typeface="Proxima Nova" panose="02000506030000020004" pitchFamily="2" charset="0"/>
              </a:rPr>
              <a:t>Steinmühle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669E80-C9A6-4D1E-86FF-950F417FB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77" b="3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D193688-155D-4EE4-AE8B-CD38A8633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7" r="10082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301AC6-8CAD-48D8-A7DC-CA9F54797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461" y="4637221"/>
            <a:ext cx="8148015" cy="1770300"/>
          </a:xfrm>
        </p:spPr>
        <p:txBody>
          <a:bodyPr anchor="ctr">
            <a:normAutofit/>
          </a:bodyPr>
          <a:lstStyle/>
          <a:p>
            <a:r>
              <a:rPr lang="de-AT" sz="2400" b="1" dirty="0">
                <a:solidFill>
                  <a:schemeClr val="accent6"/>
                </a:solidFill>
                <a:latin typeface="Proxima Nova" panose="02000506030000020004" pitchFamily="2" charset="0"/>
              </a:rPr>
              <a:t>Walzenmühlen</a:t>
            </a:r>
            <a:r>
              <a:rPr lang="de-AT" sz="2400" dirty="0">
                <a:latin typeface="Proxima Nova" panose="02000506030000020004" pitchFamily="2" charset="0"/>
              </a:rPr>
              <a:t> sind leistungsfähiger als Steinmühlen</a:t>
            </a:r>
            <a:br>
              <a:rPr lang="de-AT" sz="2400" dirty="0">
                <a:latin typeface="Proxima Nova" panose="02000506030000020004" pitchFamily="2" charset="0"/>
              </a:rPr>
            </a:br>
            <a:endParaRPr lang="de-AT" sz="2400" dirty="0">
              <a:latin typeface="Proxima Nova" panose="02000506030000020004" pitchFamily="2" charset="0"/>
            </a:endParaRPr>
          </a:p>
          <a:p>
            <a:r>
              <a:rPr lang="de-AT" sz="2400" b="1" dirty="0">
                <a:solidFill>
                  <a:schemeClr val="accent2">
                    <a:lumMod val="75000"/>
                  </a:schemeClr>
                </a:solidFill>
                <a:latin typeface="Proxima Nova" panose="02000506030000020004" pitchFamily="2" charset="0"/>
              </a:rPr>
              <a:t>Steinmühlen</a:t>
            </a:r>
            <a:r>
              <a:rPr lang="de-AT" sz="2400" dirty="0">
                <a:solidFill>
                  <a:schemeClr val="accent2">
                    <a:lumMod val="75000"/>
                  </a:schemeClr>
                </a:solidFill>
                <a:latin typeface="Proxima Nova" panose="02000506030000020004" pitchFamily="2" charset="0"/>
              </a:rPr>
              <a:t> </a:t>
            </a:r>
            <a:r>
              <a:rPr lang="de-AT" sz="2400" dirty="0">
                <a:latin typeface="Proxima Nova" panose="02000506030000020004" pitchFamily="2" charset="0"/>
              </a:rPr>
              <a:t>sind nur noch selten im Einsatz </a:t>
            </a:r>
            <a:br>
              <a:rPr lang="de-AT" sz="2400" dirty="0"/>
            </a:b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264431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9240D77-2E78-495C-8C48-54E482402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8B1191-E6C6-4F1C-8F4C-4A090496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Zerkleinern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 =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Vermahlen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/>
              </a:rPr>
              <a:t>/Sieben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458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0800645C721B4ABE48367354961196" ma:contentTypeVersion="14" ma:contentTypeDescription="Ein neues Dokument erstellen." ma:contentTypeScope="" ma:versionID="11987128937a76e96406e9936ba723e2">
  <xsd:schema xmlns:xsd="http://www.w3.org/2001/XMLSchema" xmlns:xs="http://www.w3.org/2001/XMLSchema" xmlns:p="http://schemas.microsoft.com/office/2006/metadata/properties" xmlns:ns2="9d0544e2-1a0c-48ee-b0a5-d6210939491a" xmlns:ns3="fb3d1aaa-92e1-473d-9735-3bf6e7f02dfa" targetNamespace="http://schemas.microsoft.com/office/2006/metadata/properties" ma:root="true" ma:fieldsID="dabbc1ab8f119bec0bea01724b55e2e3" ns2:_="" ns3:_="">
    <xsd:import namespace="9d0544e2-1a0c-48ee-b0a5-d6210939491a"/>
    <xsd:import namespace="fb3d1aaa-92e1-473d-9735-3bf6e7f02df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544e2-1a0c-48ee-b0a5-d621093949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d1aaa-92e1-473d-9735-3bf6e7f02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024B32-A745-4F58-A1A2-9A85EF04B246}"/>
</file>

<file path=customXml/itemProps2.xml><?xml version="1.0" encoding="utf-8"?>
<ds:datastoreItem xmlns:ds="http://schemas.openxmlformats.org/officeDocument/2006/customXml" ds:itemID="{2732CF8F-7FEB-4970-8684-D31AF883625C}"/>
</file>

<file path=customXml/itemProps3.xml><?xml version="1.0" encoding="utf-8"?>
<ds:datastoreItem xmlns:ds="http://schemas.openxmlformats.org/officeDocument/2006/customXml" ds:itemID="{31549028-0F0C-4119-9EB4-54CE2318B10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Breitbild</PresentationFormat>
  <Paragraphs>65</Paragraphs>
  <Slides>18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Calibri</vt:lpstr>
      <vt:lpstr>Proxima Nova Rg</vt:lpstr>
      <vt:lpstr>Calibri Light</vt:lpstr>
      <vt:lpstr>Arial</vt:lpstr>
      <vt:lpstr>Proxima Nova</vt:lpstr>
      <vt:lpstr>Office</vt:lpstr>
      <vt:lpstr>Vom Getreide  zum Mehl </vt:lpstr>
      <vt:lpstr>Wie</vt:lpstr>
      <vt:lpstr>Du hast bereits das Video „Dem Mehl auf der Spur“ gesehen.   Wiederhole nun die Schritte vom Getreide zum Mehl  </vt:lpstr>
      <vt:lpstr>PowerPoint-Präsentation</vt:lpstr>
      <vt:lpstr>PowerPoint-Präsentation</vt:lpstr>
      <vt:lpstr>Überprüfung der Qualität</vt:lpstr>
      <vt:lpstr>PowerPoint-Präsentation</vt:lpstr>
      <vt:lpstr>Walzenmühle Steinmühle</vt:lpstr>
      <vt:lpstr>Zerkleinern = Vermahlen/Sieben</vt:lpstr>
      <vt:lpstr>Der Mahlvorgang</vt:lpstr>
      <vt:lpstr>Sieben des gemahlenen Mehles (Plansichter)</vt:lpstr>
      <vt:lpstr>Ablagern des Mehles – Abfüllen/Verpacken</vt:lpstr>
      <vt:lpstr>Mehl</vt:lpstr>
      <vt:lpstr>Mehlzusatzstoffe</vt:lpstr>
      <vt:lpstr>Mehlzusatzstoffe</vt:lpstr>
      <vt:lpstr>Mehlzusatzstoffe</vt:lpstr>
      <vt:lpstr>Wiederhole</vt:lpstr>
      <vt:lpstr>Wiederhole nun dein Wissen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Vom Getreide zum Mehl</dc:title>
  <dc:creator>Christina Nussbaumer</dc:creator>
  <cp:lastModifiedBy>Christina Nussbaumer</cp:lastModifiedBy>
  <cp:revision>32</cp:revision>
  <dcterms:created xsi:type="dcterms:W3CDTF">2021-01-28T18:54:06Z</dcterms:created>
  <dcterms:modified xsi:type="dcterms:W3CDTF">2022-01-18T16:04:09Z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0x010100E30800645C721B4ABE48367354961196</vt:lpwstr>
  </property>
</Properties>
</file>